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D20A37F8-C80F-4006-A350-9D658BB653F6}"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33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04B4F-CB19-4B75-BFF3-8D08CB4D3283}" type="datetimeFigureOut">
              <a:rPr lang="en-IN" smtClean="0"/>
              <a:t>09-02-2020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0A37F8-C80F-4006-A350-9D658BB653F6}" type="slidenum">
              <a:rPr lang="en-IN" smtClean="0"/>
              <a:t>‹#›</a:t>
            </a:fld>
            <a:endParaRPr lang="en-IN"/>
          </a:p>
        </p:txBody>
      </p:sp>
    </p:spTree>
    <p:extLst>
      <p:ext uri="{BB962C8B-B14F-4D97-AF65-F5344CB8AC3E}">
        <p14:creationId xmlns:p14="http://schemas.microsoft.com/office/powerpoint/2010/main" val="358056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5555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523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spTree>
    <p:extLst>
      <p:ext uri="{BB962C8B-B14F-4D97-AF65-F5344CB8AC3E}">
        <p14:creationId xmlns:p14="http://schemas.microsoft.com/office/powerpoint/2010/main" val="1578695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386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438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1107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08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spTree>
    <p:extLst>
      <p:ext uri="{BB962C8B-B14F-4D97-AF65-F5344CB8AC3E}">
        <p14:creationId xmlns:p14="http://schemas.microsoft.com/office/powerpoint/2010/main" val="91590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59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A04B4F-CB19-4B75-BFF3-8D08CB4D3283}" type="datetimeFigureOut">
              <a:rPr lang="en-IN" smtClean="0"/>
              <a:t>09-02-2020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0A37F8-C80F-4006-A350-9D658BB653F6}" type="slidenum">
              <a:rPr lang="en-IN" smtClean="0"/>
              <a:t>‹#›</a:t>
            </a:fld>
            <a:endParaRPr lang="en-IN"/>
          </a:p>
        </p:txBody>
      </p:sp>
    </p:spTree>
    <p:extLst>
      <p:ext uri="{BB962C8B-B14F-4D97-AF65-F5344CB8AC3E}">
        <p14:creationId xmlns:p14="http://schemas.microsoft.com/office/powerpoint/2010/main" val="53854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A04B4F-CB19-4B75-BFF3-8D08CB4D3283}" type="datetimeFigureOut">
              <a:rPr lang="en-IN" smtClean="0"/>
              <a:t>09-02-2020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20A37F8-C80F-4006-A350-9D658BB653F6}"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17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A04B4F-CB19-4B75-BFF3-8D08CB4D3283}" type="datetimeFigureOut">
              <a:rPr lang="en-IN" smtClean="0"/>
              <a:t>09-02-2020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20A37F8-C80F-4006-A350-9D658BB653F6}"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19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04B4F-CB19-4B75-BFF3-8D08CB4D3283}" type="datetimeFigureOut">
              <a:rPr lang="en-IN" smtClean="0"/>
              <a:t>09-02-2020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20A37F8-C80F-4006-A350-9D658BB653F6}" type="slidenum">
              <a:rPr lang="en-IN" smtClean="0"/>
              <a:t>‹#›</a:t>
            </a:fld>
            <a:endParaRPr lang="en-IN"/>
          </a:p>
        </p:txBody>
      </p:sp>
    </p:spTree>
    <p:extLst>
      <p:ext uri="{BB962C8B-B14F-4D97-AF65-F5344CB8AC3E}">
        <p14:creationId xmlns:p14="http://schemas.microsoft.com/office/powerpoint/2010/main" val="304756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04B4F-CB19-4B75-BFF3-8D08CB4D3283}" type="datetimeFigureOut">
              <a:rPr lang="en-IN" smtClean="0"/>
              <a:t>09-02-2020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0A37F8-C80F-4006-A350-9D658BB653F6}"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70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04B4F-CB19-4B75-BFF3-8D08CB4D3283}" type="datetimeFigureOut">
              <a:rPr lang="en-IN" smtClean="0"/>
              <a:t>09-02-2020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0A37F8-C80F-4006-A350-9D658BB653F6}" type="slidenum">
              <a:rPr lang="en-IN" smtClean="0"/>
              <a:t>‹#›</a:t>
            </a:fld>
            <a:endParaRPr lang="en-IN"/>
          </a:p>
        </p:txBody>
      </p:sp>
    </p:spTree>
    <p:extLst>
      <p:ext uri="{BB962C8B-B14F-4D97-AF65-F5344CB8AC3E}">
        <p14:creationId xmlns:p14="http://schemas.microsoft.com/office/powerpoint/2010/main" val="361507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A04B4F-CB19-4B75-BFF3-8D08CB4D3283}" type="datetimeFigureOut">
              <a:rPr lang="en-IN" smtClean="0"/>
              <a:t>09-02-2020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0A37F8-C80F-4006-A350-9D658BB653F6}" type="slidenum">
              <a:rPr lang="en-IN" smtClean="0"/>
              <a:t>‹#›</a:t>
            </a:fld>
            <a:endParaRPr lang="en-IN"/>
          </a:p>
        </p:txBody>
      </p:sp>
    </p:spTree>
    <p:extLst>
      <p:ext uri="{BB962C8B-B14F-4D97-AF65-F5344CB8AC3E}">
        <p14:creationId xmlns:p14="http://schemas.microsoft.com/office/powerpoint/2010/main" val="28236457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4EB9-FF43-4977-919C-59747A46620C}"/>
              </a:ext>
            </a:extLst>
          </p:cNvPr>
          <p:cNvSpPr>
            <a:spLocks noGrp="1"/>
          </p:cNvSpPr>
          <p:nvPr>
            <p:ph type="ctrTitle"/>
          </p:nvPr>
        </p:nvSpPr>
        <p:spPr/>
        <p:txBody>
          <a:bodyPr>
            <a:normAutofit fontScale="90000"/>
          </a:bodyPr>
          <a:lstStyle/>
          <a:p>
            <a:r>
              <a:rPr lang="en-US" dirty="0"/>
              <a:t>Training Document ISO 45001-2018 Auditing</a:t>
            </a:r>
            <a:endParaRPr lang="en-IN" dirty="0"/>
          </a:p>
        </p:txBody>
      </p:sp>
      <p:sp>
        <p:nvSpPr>
          <p:cNvPr id="3" name="Subtitle 2">
            <a:extLst>
              <a:ext uri="{FF2B5EF4-FFF2-40B4-BE49-F238E27FC236}">
                <a16:creationId xmlns:a16="http://schemas.microsoft.com/office/drawing/2014/main" id="{2CC5CD8C-DB3F-4E46-9E18-EECDA95D7C3C}"/>
              </a:ext>
            </a:extLst>
          </p:cNvPr>
          <p:cNvSpPr>
            <a:spLocks noGrp="1"/>
          </p:cNvSpPr>
          <p:nvPr>
            <p:ph type="subTitle" idx="1"/>
          </p:nvPr>
        </p:nvSpPr>
        <p:spPr/>
        <p:txBody>
          <a:bodyPr/>
          <a:lstStyle/>
          <a:p>
            <a:r>
              <a:rPr lang="en-US" dirty="0"/>
              <a:t>Common Mistake Auditors do for ISO 45001-2018 Audit</a:t>
            </a:r>
            <a:endParaRPr lang="en-IN" dirty="0"/>
          </a:p>
        </p:txBody>
      </p:sp>
    </p:spTree>
    <p:extLst>
      <p:ext uri="{BB962C8B-B14F-4D97-AF65-F5344CB8AC3E}">
        <p14:creationId xmlns:p14="http://schemas.microsoft.com/office/powerpoint/2010/main" val="392966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853A-4850-4BC3-8057-C10188833666}"/>
              </a:ext>
            </a:extLst>
          </p:cNvPr>
          <p:cNvSpPr>
            <a:spLocks noGrp="1"/>
          </p:cNvSpPr>
          <p:nvPr>
            <p:ph type="title"/>
          </p:nvPr>
        </p:nvSpPr>
        <p:spPr/>
        <p:txBody>
          <a:bodyPr>
            <a:normAutofit/>
          </a:bodyPr>
          <a:lstStyle/>
          <a:p>
            <a:r>
              <a:rPr lang="en-IN" b="1" dirty="0"/>
              <a:t>#6 Documented information</a:t>
            </a:r>
            <a:endParaRPr lang="en-IN" dirty="0"/>
          </a:p>
        </p:txBody>
      </p:sp>
      <p:sp>
        <p:nvSpPr>
          <p:cNvPr id="3" name="Content Placeholder 2">
            <a:extLst>
              <a:ext uri="{FF2B5EF4-FFF2-40B4-BE49-F238E27FC236}">
                <a16:creationId xmlns:a16="http://schemas.microsoft.com/office/drawing/2014/main" id="{0CDAB077-08CC-47FE-B38E-D272D1880FCB}"/>
              </a:ext>
            </a:extLst>
          </p:cNvPr>
          <p:cNvSpPr>
            <a:spLocks noGrp="1"/>
          </p:cNvSpPr>
          <p:nvPr>
            <p:ph idx="1"/>
          </p:nvPr>
        </p:nvSpPr>
        <p:spPr/>
        <p:txBody>
          <a:bodyPr>
            <a:normAutofit/>
          </a:bodyPr>
          <a:lstStyle/>
          <a:p>
            <a:r>
              <a:rPr lang="en-IN" dirty="0"/>
              <a:t>The standard requires all documented information (both documents &amp; records), which includes electronic and process information, to be controlled and managed.</a:t>
            </a:r>
          </a:p>
        </p:txBody>
      </p:sp>
    </p:spTree>
    <p:extLst>
      <p:ext uri="{BB962C8B-B14F-4D97-AF65-F5344CB8AC3E}">
        <p14:creationId xmlns:p14="http://schemas.microsoft.com/office/powerpoint/2010/main" val="210046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2837-00B4-4D9F-A33C-0FDF60BDECA7}"/>
              </a:ext>
            </a:extLst>
          </p:cNvPr>
          <p:cNvSpPr>
            <a:spLocks noGrp="1"/>
          </p:cNvSpPr>
          <p:nvPr>
            <p:ph type="title"/>
          </p:nvPr>
        </p:nvSpPr>
        <p:spPr/>
        <p:txBody>
          <a:bodyPr>
            <a:normAutofit fontScale="90000"/>
          </a:bodyPr>
          <a:lstStyle/>
          <a:p>
            <a:r>
              <a:rPr lang="en-IN" b="1" dirty="0"/>
              <a:t>#7 Outsourcing, Procurement &amp; Contractors Management</a:t>
            </a:r>
            <a:endParaRPr lang="en-IN" dirty="0"/>
          </a:p>
        </p:txBody>
      </p:sp>
      <p:sp>
        <p:nvSpPr>
          <p:cNvPr id="3" name="Content Placeholder 2">
            <a:extLst>
              <a:ext uri="{FF2B5EF4-FFF2-40B4-BE49-F238E27FC236}">
                <a16:creationId xmlns:a16="http://schemas.microsoft.com/office/drawing/2014/main" id="{B9DC1B21-C109-4085-8211-F36D5FDA9BB1}"/>
              </a:ext>
            </a:extLst>
          </p:cNvPr>
          <p:cNvSpPr>
            <a:spLocks noGrp="1"/>
          </p:cNvSpPr>
          <p:nvPr>
            <p:ph idx="1"/>
          </p:nvPr>
        </p:nvSpPr>
        <p:spPr/>
        <p:txBody>
          <a:bodyPr>
            <a:normAutofit lnSpcReduction="10000"/>
          </a:bodyPr>
          <a:lstStyle/>
          <a:p>
            <a:r>
              <a:rPr lang="en-IN" dirty="0"/>
              <a:t>The organization needs to ensure that all outsourced processes that has the potential to impact OH&amp;S Management system are controlled and management. The standard requires the business to have adequate and effective controls with regards to procurements of products (</a:t>
            </a:r>
            <a:r>
              <a:rPr lang="en-IN" dirty="0" err="1"/>
              <a:t>e.g</a:t>
            </a:r>
            <a:r>
              <a:rPr lang="en-IN" dirty="0"/>
              <a:t> raw materials, equipment, services) to ensure that procured items meet the OH&amp;S requirements of the organisation. The OH&amp;S Management should expand beyond just workers and include contractors are engaged by the organisation to perform various business activities. The OH&amp;S risks that arises in contractor engagement should be maintained and controlled.</a:t>
            </a:r>
          </a:p>
        </p:txBody>
      </p:sp>
    </p:spTree>
    <p:extLst>
      <p:ext uri="{BB962C8B-B14F-4D97-AF65-F5344CB8AC3E}">
        <p14:creationId xmlns:p14="http://schemas.microsoft.com/office/powerpoint/2010/main" val="164138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2837-00B4-4D9F-A33C-0FDF60BDECA7}"/>
              </a:ext>
            </a:extLst>
          </p:cNvPr>
          <p:cNvSpPr>
            <a:spLocks noGrp="1"/>
          </p:cNvSpPr>
          <p:nvPr>
            <p:ph type="title"/>
          </p:nvPr>
        </p:nvSpPr>
        <p:spPr/>
        <p:txBody>
          <a:bodyPr>
            <a:normAutofit fontScale="90000"/>
          </a:bodyPr>
          <a:lstStyle/>
          <a:p>
            <a:r>
              <a:rPr lang="en-IN" b="1" dirty="0"/>
              <a:t>#7 Outsourcing, Procurement &amp; Contractors Management</a:t>
            </a:r>
            <a:endParaRPr lang="en-IN" dirty="0"/>
          </a:p>
        </p:txBody>
      </p:sp>
      <p:sp>
        <p:nvSpPr>
          <p:cNvPr id="3" name="Content Placeholder 2">
            <a:extLst>
              <a:ext uri="{FF2B5EF4-FFF2-40B4-BE49-F238E27FC236}">
                <a16:creationId xmlns:a16="http://schemas.microsoft.com/office/drawing/2014/main" id="{B9DC1B21-C109-4085-8211-F36D5FDA9BB1}"/>
              </a:ext>
            </a:extLst>
          </p:cNvPr>
          <p:cNvSpPr>
            <a:spLocks noGrp="1"/>
          </p:cNvSpPr>
          <p:nvPr>
            <p:ph idx="1"/>
          </p:nvPr>
        </p:nvSpPr>
        <p:spPr/>
        <p:txBody>
          <a:bodyPr>
            <a:normAutofit lnSpcReduction="10000"/>
          </a:bodyPr>
          <a:lstStyle/>
          <a:p>
            <a:r>
              <a:rPr lang="en-IN" dirty="0"/>
              <a:t>The organization needs to ensure that all outsourced processes that has the potential to impact OH&amp;S Management system are controlled and management. The standard requires the business to have adequate and effective controls with regards to procurements of products (</a:t>
            </a:r>
            <a:r>
              <a:rPr lang="en-IN" dirty="0" err="1"/>
              <a:t>e.g</a:t>
            </a:r>
            <a:r>
              <a:rPr lang="en-IN" dirty="0"/>
              <a:t> raw materials, equipment, services) to ensure that procured items meet the OH&amp;S requirements of the organisation. The OH&amp;S Management should expand beyond just workers and include contractors are engaged by the organisation to perform various business activities. The OH&amp;S risks that arises in contractor engagement should be maintained and controlled.</a:t>
            </a:r>
          </a:p>
        </p:txBody>
      </p:sp>
    </p:spTree>
    <p:extLst>
      <p:ext uri="{BB962C8B-B14F-4D97-AF65-F5344CB8AC3E}">
        <p14:creationId xmlns:p14="http://schemas.microsoft.com/office/powerpoint/2010/main" val="159799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2837-00B4-4D9F-A33C-0FDF60BDECA7}"/>
              </a:ext>
            </a:extLst>
          </p:cNvPr>
          <p:cNvSpPr>
            <a:spLocks noGrp="1"/>
          </p:cNvSpPr>
          <p:nvPr>
            <p:ph type="title"/>
          </p:nvPr>
        </p:nvSpPr>
        <p:spPr/>
        <p:txBody>
          <a:bodyPr>
            <a:normAutofit/>
          </a:bodyPr>
          <a:lstStyle/>
          <a:p>
            <a:r>
              <a:rPr lang="en-IN" b="1" dirty="0"/>
              <a:t>#7 Continual Improvement (Cont.)</a:t>
            </a:r>
            <a:endParaRPr lang="en-IN" dirty="0"/>
          </a:p>
        </p:txBody>
      </p:sp>
      <p:sp>
        <p:nvSpPr>
          <p:cNvPr id="3" name="Content Placeholder 2">
            <a:extLst>
              <a:ext uri="{FF2B5EF4-FFF2-40B4-BE49-F238E27FC236}">
                <a16:creationId xmlns:a16="http://schemas.microsoft.com/office/drawing/2014/main" id="{B9DC1B21-C109-4085-8211-F36D5FDA9BB1}"/>
              </a:ext>
            </a:extLst>
          </p:cNvPr>
          <p:cNvSpPr>
            <a:spLocks noGrp="1"/>
          </p:cNvSpPr>
          <p:nvPr>
            <p:ph idx="1"/>
          </p:nvPr>
        </p:nvSpPr>
        <p:spPr/>
        <p:txBody>
          <a:bodyPr>
            <a:normAutofit/>
          </a:bodyPr>
          <a:lstStyle/>
          <a:p>
            <a:r>
              <a:rPr lang="en-IN" b="1" dirty="0"/>
              <a:t>#7 Continual Improvement</a:t>
            </a:r>
            <a:endParaRPr lang="en-IN" dirty="0"/>
          </a:p>
          <a:p>
            <a:r>
              <a:rPr lang="en-IN" dirty="0"/>
              <a:t>Unlike other international standard, ISO 45001 doesn’t require the organisation to implement preventive action. However, the standard requires the business to change take proactive measures as part of the continual improvement and risk management.</a:t>
            </a:r>
          </a:p>
        </p:txBody>
      </p:sp>
    </p:spTree>
    <p:extLst>
      <p:ext uri="{BB962C8B-B14F-4D97-AF65-F5344CB8AC3E}">
        <p14:creationId xmlns:p14="http://schemas.microsoft.com/office/powerpoint/2010/main" val="2297806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2837-00B4-4D9F-A33C-0FDF60BDECA7}"/>
              </a:ext>
            </a:extLst>
          </p:cNvPr>
          <p:cNvSpPr>
            <a:spLocks noGrp="1"/>
          </p:cNvSpPr>
          <p:nvPr>
            <p:ph type="title"/>
          </p:nvPr>
        </p:nvSpPr>
        <p:spPr/>
        <p:txBody>
          <a:bodyPr>
            <a:normAutofit/>
          </a:bodyPr>
          <a:lstStyle/>
          <a:p>
            <a:r>
              <a:rPr lang="en-IN" b="1" dirty="0"/>
              <a:t>FAQ for ISO 45001</a:t>
            </a:r>
            <a:endParaRPr lang="en-IN" dirty="0"/>
          </a:p>
        </p:txBody>
      </p:sp>
      <p:sp>
        <p:nvSpPr>
          <p:cNvPr id="3" name="Content Placeholder 2">
            <a:extLst>
              <a:ext uri="{FF2B5EF4-FFF2-40B4-BE49-F238E27FC236}">
                <a16:creationId xmlns:a16="http://schemas.microsoft.com/office/drawing/2014/main" id="{B9DC1B21-C109-4085-8211-F36D5FDA9BB1}"/>
              </a:ext>
            </a:extLst>
          </p:cNvPr>
          <p:cNvSpPr>
            <a:spLocks noGrp="1"/>
          </p:cNvSpPr>
          <p:nvPr>
            <p:ph idx="1"/>
          </p:nvPr>
        </p:nvSpPr>
        <p:spPr/>
        <p:txBody>
          <a:bodyPr>
            <a:normAutofit/>
          </a:bodyPr>
          <a:lstStyle/>
          <a:p>
            <a:r>
              <a:rPr lang="en-IN" b="1" dirty="0"/>
              <a:t>What changes do the new definition of WORKER that includes top-level management persons bring to the management system and the certification audit?</a:t>
            </a:r>
          </a:p>
          <a:p>
            <a:r>
              <a:rPr lang="en-IN" dirty="0"/>
              <a:t>Worker is an all inclusive phrase which would include workers of all levels within the organization, and those who are not directly employed such as contractors and outsourced service/product suppliers. As all organizations are unique, then this would need to be considered and demonstrated as appropriate for the system and audit.</a:t>
            </a:r>
            <a:endParaRPr lang="en-IN" b="1" dirty="0"/>
          </a:p>
        </p:txBody>
      </p:sp>
    </p:spTree>
    <p:extLst>
      <p:ext uri="{BB962C8B-B14F-4D97-AF65-F5344CB8AC3E}">
        <p14:creationId xmlns:p14="http://schemas.microsoft.com/office/powerpoint/2010/main" val="271169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E483-2F0D-4932-B1E3-6ADA1AFB0691}"/>
              </a:ext>
            </a:extLst>
          </p:cNvPr>
          <p:cNvSpPr>
            <a:spLocks noGrp="1"/>
          </p:cNvSpPr>
          <p:nvPr>
            <p:ph type="title"/>
          </p:nvPr>
        </p:nvSpPr>
        <p:spPr/>
        <p:txBody>
          <a:bodyPr/>
          <a:lstStyle/>
          <a:p>
            <a:r>
              <a:rPr lang="en-US" dirty="0"/>
              <a:t>FAQ</a:t>
            </a:r>
            <a:endParaRPr lang="en-IN" dirty="0"/>
          </a:p>
        </p:txBody>
      </p:sp>
      <p:sp>
        <p:nvSpPr>
          <p:cNvPr id="3" name="Content Placeholder 2">
            <a:extLst>
              <a:ext uri="{FF2B5EF4-FFF2-40B4-BE49-F238E27FC236}">
                <a16:creationId xmlns:a16="http://schemas.microsoft.com/office/drawing/2014/main" id="{0D3F9055-CE77-4C27-B454-AAA740B1C421}"/>
              </a:ext>
            </a:extLst>
          </p:cNvPr>
          <p:cNvSpPr>
            <a:spLocks noGrp="1"/>
          </p:cNvSpPr>
          <p:nvPr>
            <p:ph idx="1"/>
          </p:nvPr>
        </p:nvSpPr>
        <p:spPr/>
        <p:txBody>
          <a:bodyPr/>
          <a:lstStyle/>
          <a:p>
            <a:r>
              <a:rPr lang="en-IN" dirty="0"/>
              <a:t>When the organization understands the needs and expectations of interested parties and strategic corporate requirements, it can then use the knowledge to assess any risks and opportunities that may be present and then take action to address them.</a:t>
            </a:r>
          </a:p>
          <a:p>
            <a:endParaRPr lang="en-IN" dirty="0"/>
          </a:p>
        </p:txBody>
      </p:sp>
    </p:spTree>
    <p:extLst>
      <p:ext uri="{BB962C8B-B14F-4D97-AF65-F5344CB8AC3E}">
        <p14:creationId xmlns:p14="http://schemas.microsoft.com/office/powerpoint/2010/main" val="2295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E483-2F0D-4932-B1E3-6ADA1AFB0691}"/>
              </a:ext>
            </a:extLst>
          </p:cNvPr>
          <p:cNvSpPr>
            <a:spLocks noGrp="1"/>
          </p:cNvSpPr>
          <p:nvPr>
            <p:ph type="title"/>
          </p:nvPr>
        </p:nvSpPr>
        <p:spPr/>
        <p:txBody>
          <a:bodyPr/>
          <a:lstStyle/>
          <a:p>
            <a:r>
              <a:rPr lang="en-US" dirty="0"/>
              <a:t>FAQ</a:t>
            </a:r>
            <a:endParaRPr lang="en-IN" dirty="0"/>
          </a:p>
        </p:txBody>
      </p:sp>
      <p:sp>
        <p:nvSpPr>
          <p:cNvPr id="3" name="Content Placeholder 2">
            <a:extLst>
              <a:ext uri="{FF2B5EF4-FFF2-40B4-BE49-F238E27FC236}">
                <a16:creationId xmlns:a16="http://schemas.microsoft.com/office/drawing/2014/main" id="{0D3F9055-CE77-4C27-B454-AAA740B1C421}"/>
              </a:ext>
            </a:extLst>
          </p:cNvPr>
          <p:cNvSpPr>
            <a:spLocks noGrp="1"/>
          </p:cNvSpPr>
          <p:nvPr>
            <p:ph idx="1"/>
          </p:nvPr>
        </p:nvSpPr>
        <p:spPr/>
        <p:txBody>
          <a:bodyPr/>
          <a:lstStyle/>
          <a:p>
            <a:r>
              <a:rPr lang="en-IN" b="1" dirty="0"/>
              <a:t>Legislation Registers / Aspects and Impacts Registers: Is there a minimum requirement for what they must contain?</a:t>
            </a:r>
          </a:p>
          <a:p>
            <a:r>
              <a:rPr lang="en-IN" dirty="0"/>
              <a:t>No – the contents are based on the business activity, geographical location and local /national enforcement requirements. Each organization is unique.</a:t>
            </a:r>
          </a:p>
        </p:txBody>
      </p:sp>
    </p:spTree>
    <p:extLst>
      <p:ext uri="{BB962C8B-B14F-4D97-AF65-F5344CB8AC3E}">
        <p14:creationId xmlns:p14="http://schemas.microsoft.com/office/powerpoint/2010/main" val="167595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E483-2F0D-4932-B1E3-6ADA1AFB0691}"/>
              </a:ext>
            </a:extLst>
          </p:cNvPr>
          <p:cNvSpPr>
            <a:spLocks noGrp="1"/>
          </p:cNvSpPr>
          <p:nvPr>
            <p:ph type="title"/>
          </p:nvPr>
        </p:nvSpPr>
        <p:spPr>
          <a:xfrm>
            <a:off x="1370817" y="974450"/>
            <a:ext cx="9601196" cy="1303867"/>
          </a:xfrm>
        </p:spPr>
        <p:txBody>
          <a:bodyPr>
            <a:noAutofit/>
          </a:bodyPr>
          <a:lstStyle/>
          <a:p>
            <a:r>
              <a:rPr lang="en-IN" sz="3200" b="1" dirty="0"/>
              <a:t>If a company were to meet all the requirements of ISO 45001, would they also meet the requirements of OHSAS 18001:2007?</a:t>
            </a:r>
            <a:br>
              <a:rPr lang="en-IN" sz="3200" b="1" dirty="0"/>
            </a:br>
            <a:endParaRPr lang="en-IN" sz="3200" dirty="0"/>
          </a:p>
        </p:txBody>
      </p:sp>
      <p:sp>
        <p:nvSpPr>
          <p:cNvPr id="3" name="Content Placeholder 2">
            <a:extLst>
              <a:ext uri="{FF2B5EF4-FFF2-40B4-BE49-F238E27FC236}">
                <a16:creationId xmlns:a16="http://schemas.microsoft.com/office/drawing/2014/main" id="{0D3F9055-CE77-4C27-B454-AAA740B1C421}"/>
              </a:ext>
            </a:extLst>
          </p:cNvPr>
          <p:cNvSpPr>
            <a:spLocks noGrp="1"/>
          </p:cNvSpPr>
          <p:nvPr>
            <p:ph idx="1"/>
          </p:nvPr>
        </p:nvSpPr>
        <p:spPr/>
        <p:txBody>
          <a:bodyPr/>
          <a:lstStyle/>
          <a:p>
            <a:r>
              <a:rPr lang="en-IN" b="1" dirty="0"/>
              <a:t>If a company were to meet all the requirements of ISO 45001, would they also meet the requirements of OHSAS 18001:2007?</a:t>
            </a:r>
          </a:p>
          <a:p>
            <a:r>
              <a:rPr lang="en-IN" dirty="0"/>
              <a:t>ISO 45001 expands and builds on the foundations of OHSAS 18001. Therefore meeting the requirements of 45001 are overall in place, but the way 18001 is written is different, and requires documented procedures and other subtle changes.</a:t>
            </a:r>
          </a:p>
        </p:txBody>
      </p:sp>
    </p:spTree>
    <p:extLst>
      <p:ext uri="{BB962C8B-B14F-4D97-AF65-F5344CB8AC3E}">
        <p14:creationId xmlns:p14="http://schemas.microsoft.com/office/powerpoint/2010/main" val="366894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E483-2F0D-4932-B1E3-6ADA1AFB0691}"/>
              </a:ext>
            </a:extLst>
          </p:cNvPr>
          <p:cNvSpPr>
            <a:spLocks noGrp="1"/>
          </p:cNvSpPr>
          <p:nvPr>
            <p:ph type="title"/>
          </p:nvPr>
        </p:nvSpPr>
        <p:spPr/>
        <p:txBody>
          <a:bodyPr>
            <a:normAutofit fontScale="90000"/>
          </a:bodyPr>
          <a:lstStyle/>
          <a:p>
            <a:r>
              <a:rPr lang="en-IN" b="1" dirty="0"/>
              <a:t>What are the benefits of ISO 45001 over OHSAS 18001?</a:t>
            </a:r>
          </a:p>
        </p:txBody>
      </p:sp>
      <p:sp>
        <p:nvSpPr>
          <p:cNvPr id="3" name="Content Placeholder 2">
            <a:extLst>
              <a:ext uri="{FF2B5EF4-FFF2-40B4-BE49-F238E27FC236}">
                <a16:creationId xmlns:a16="http://schemas.microsoft.com/office/drawing/2014/main" id="{0D3F9055-CE77-4C27-B454-AAA740B1C421}"/>
              </a:ext>
            </a:extLst>
          </p:cNvPr>
          <p:cNvSpPr>
            <a:spLocks noGrp="1"/>
          </p:cNvSpPr>
          <p:nvPr>
            <p:ph idx="1"/>
          </p:nvPr>
        </p:nvSpPr>
        <p:spPr/>
        <p:txBody>
          <a:bodyPr/>
          <a:lstStyle/>
          <a:p>
            <a:r>
              <a:rPr lang="en-IN" dirty="0"/>
              <a:t>As stated earlier - ISO 45001 builds and expands on the foundation of OHSAS 18001 and is designed to integrate with other revised ISO management standards </a:t>
            </a:r>
            <a:r>
              <a:rPr lang="en-IN" dirty="0" err="1"/>
              <a:t>eg</a:t>
            </a:r>
            <a:r>
              <a:rPr lang="en-IN" dirty="0"/>
              <a:t>; ISO 14001 and ISO 9001. When effectively implemented it will integrate OHS in to the operations and should be considered as part of the business management system and not a bolt-on. ISO 45001 is flexible and capable of meeting the needs of the business whilst protecting workers and delivering improvement.</a:t>
            </a:r>
          </a:p>
        </p:txBody>
      </p:sp>
    </p:spTree>
    <p:extLst>
      <p:ext uri="{BB962C8B-B14F-4D97-AF65-F5344CB8AC3E}">
        <p14:creationId xmlns:p14="http://schemas.microsoft.com/office/powerpoint/2010/main" val="1018068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E483-2F0D-4932-B1E3-6ADA1AFB0691}"/>
              </a:ext>
            </a:extLst>
          </p:cNvPr>
          <p:cNvSpPr>
            <a:spLocks noGrp="1"/>
          </p:cNvSpPr>
          <p:nvPr>
            <p:ph type="title"/>
          </p:nvPr>
        </p:nvSpPr>
        <p:spPr/>
        <p:txBody>
          <a:bodyPr>
            <a:noAutofit/>
          </a:bodyPr>
          <a:lstStyle/>
          <a:p>
            <a:r>
              <a:rPr lang="en-IN" sz="3200" b="1" dirty="0"/>
              <a:t>How to address risks that for Local Authorities require within our emergency plan, such as Earthquakes and Tornado's?</a:t>
            </a:r>
          </a:p>
        </p:txBody>
      </p:sp>
      <p:sp>
        <p:nvSpPr>
          <p:cNvPr id="3" name="Content Placeholder 2">
            <a:extLst>
              <a:ext uri="{FF2B5EF4-FFF2-40B4-BE49-F238E27FC236}">
                <a16:creationId xmlns:a16="http://schemas.microsoft.com/office/drawing/2014/main" id="{0D3F9055-CE77-4C27-B454-AAA740B1C421}"/>
              </a:ext>
            </a:extLst>
          </p:cNvPr>
          <p:cNvSpPr>
            <a:spLocks noGrp="1"/>
          </p:cNvSpPr>
          <p:nvPr>
            <p:ph idx="1"/>
          </p:nvPr>
        </p:nvSpPr>
        <p:spPr/>
        <p:txBody>
          <a:bodyPr/>
          <a:lstStyle/>
          <a:p>
            <a:r>
              <a:rPr lang="en-IN" dirty="0"/>
              <a:t>If these are requirements of enforcement agencies / interested parties then they will need to be considered and planned for. However these plans may also be part of other emergency considerations and responses in place - such as business continuity plans and responses. Review what you already have in place, and work from there.</a:t>
            </a:r>
          </a:p>
        </p:txBody>
      </p:sp>
    </p:spTree>
    <p:extLst>
      <p:ext uri="{BB962C8B-B14F-4D97-AF65-F5344CB8AC3E}">
        <p14:creationId xmlns:p14="http://schemas.microsoft.com/office/powerpoint/2010/main" val="235045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816F-86A1-43AB-A051-5D28CE09FACF}"/>
              </a:ext>
            </a:extLst>
          </p:cNvPr>
          <p:cNvSpPr>
            <a:spLocks noGrp="1"/>
          </p:cNvSpPr>
          <p:nvPr>
            <p:ph type="title"/>
          </p:nvPr>
        </p:nvSpPr>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AFF1C6A3-232C-4EF6-99CD-BA5F788007F5}"/>
              </a:ext>
            </a:extLst>
          </p:cNvPr>
          <p:cNvSpPr>
            <a:spLocks noGrp="1"/>
          </p:cNvSpPr>
          <p:nvPr>
            <p:ph idx="1"/>
          </p:nvPr>
        </p:nvSpPr>
        <p:spPr/>
        <p:txBody>
          <a:bodyPr>
            <a:normAutofit/>
          </a:bodyPr>
          <a:lstStyle/>
          <a:p>
            <a:r>
              <a:rPr lang="en-IN" dirty="0"/>
              <a:t>As ISO 45001 is released in 2018, and requirement are changed, but some auditor have been found that they audit ISO 45001 which is similar to OHSAS 18001 and missing some important point of the new MSS. Companies must migrate to the new standard by March 2021. </a:t>
            </a:r>
          </a:p>
          <a:p>
            <a:r>
              <a:rPr lang="en-IN" dirty="0"/>
              <a:t>If you are auditing ISO 45001, you need to understand the different and each thin line which must be verified during the audit.</a:t>
            </a:r>
          </a:p>
          <a:p>
            <a:endParaRPr lang="en-IN" dirty="0"/>
          </a:p>
        </p:txBody>
      </p:sp>
    </p:spTree>
    <p:extLst>
      <p:ext uri="{BB962C8B-B14F-4D97-AF65-F5344CB8AC3E}">
        <p14:creationId xmlns:p14="http://schemas.microsoft.com/office/powerpoint/2010/main" val="155530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F603-4C26-4607-B61B-CFECB8083B6E}"/>
              </a:ext>
            </a:extLst>
          </p:cNvPr>
          <p:cNvSpPr>
            <a:spLocks noGrp="1"/>
          </p:cNvSpPr>
          <p:nvPr>
            <p:ph type="title"/>
          </p:nvPr>
        </p:nvSpPr>
        <p:spPr>
          <a:xfrm>
            <a:off x="1295402" y="982132"/>
            <a:ext cx="9601196" cy="1303867"/>
          </a:xfrm>
        </p:spPr>
        <p:txBody>
          <a:bodyPr>
            <a:normAutofit/>
          </a:bodyPr>
          <a:lstStyle/>
          <a:p>
            <a:pPr>
              <a:lnSpc>
                <a:spcPct val="90000"/>
              </a:lnSpc>
            </a:pPr>
            <a:r>
              <a:rPr lang="en-IN" sz="4100" dirty="0">
                <a:solidFill>
                  <a:srgbClr val="262626"/>
                </a:solidFill>
              </a:rPr>
              <a:t>Just a few of the differences between the OHSAS &amp; OHSMS</a:t>
            </a:r>
          </a:p>
        </p:txBody>
      </p:sp>
      <p:graphicFrame>
        <p:nvGraphicFramePr>
          <p:cNvPr id="48" name="Content Placeholder 5">
            <a:extLst>
              <a:ext uri="{FF2B5EF4-FFF2-40B4-BE49-F238E27FC236}">
                <a16:creationId xmlns:a16="http://schemas.microsoft.com/office/drawing/2014/main" id="{9B110C33-E54B-4D0C-ADB2-CEAE51FFC4ED}"/>
              </a:ext>
            </a:extLst>
          </p:cNvPr>
          <p:cNvGraphicFramePr>
            <a:graphicFrameLocks noGrp="1"/>
          </p:cNvGraphicFramePr>
          <p:nvPr>
            <p:ph idx="1"/>
            <p:extLst>
              <p:ext uri="{D42A27DB-BD31-4B8C-83A1-F6EECF244321}">
                <p14:modId xmlns:p14="http://schemas.microsoft.com/office/powerpoint/2010/main" val="2336276596"/>
              </p:ext>
            </p:extLst>
          </p:nvPr>
        </p:nvGraphicFramePr>
        <p:xfrm>
          <a:off x="1295400" y="2882662"/>
          <a:ext cx="9601198" cy="2654329"/>
        </p:xfrm>
        <a:graphic>
          <a:graphicData uri="http://schemas.openxmlformats.org/drawingml/2006/table">
            <a:tbl>
              <a:tblPr firstRow="1" firstCol="1" bandRow="1">
                <a:tableStyleId>{5C22544A-7EE6-4342-B048-85BDC9FD1C3A}</a:tableStyleId>
              </a:tblPr>
              <a:tblGrid>
                <a:gridCol w="4800599">
                  <a:extLst>
                    <a:ext uri="{9D8B030D-6E8A-4147-A177-3AD203B41FA5}">
                      <a16:colId xmlns:a16="http://schemas.microsoft.com/office/drawing/2014/main" val="4242165922"/>
                    </a:ext>
                  </a:extLst>
                </a:gridCol>
                <a:gridCol w="4800599">
                  <a:extLst>
                    <a:ext uri="{9D8B030D-6E8A-4147-A177-3AD203B41FA5}">
                      <a16:colId xmlns:a16="http://schemas.microsoft.com/office/drawing/2014/main" val="1341753395"/>
                    </a:ext>
                  </a:extLst>
                </a:gridCol>
              </a:tblGrid>
              <a:tr h="210845">
                <a:tc>
                  <a:txBody>
                    <a:bodyPr/>
                    <a:lstStyle/>
                    <a:p>
                      <a:pPr marL="0" marR="0" indent="153035">
                        <a:lnSpc>
                          <a:spcPct val="107000"/>
                        </a:lnSpc>
                        <a:spcBef>
                          <a:spcPts val="0"/>
                        </a:spcBef>
                        <a:spcAft>
                          <a:spcPts val="0"/>
                        </a:spcAft>
                      </a:pPr>
                      <a:r>
                        <a:rPr lang="en-IN" sz="1200">
                          <a:effectLst/>
                        </a:rPr>
                        <a:t>OHSAS 18001</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tc>
                  <a:txBody>
                    <a:bodyPr/>
                    <a:lstStyle/>
                    <a:p>
                      <a:pPr marL="0" marR="0" indent="153035">
                        <a:lnSpc>
                          <a:spcPct val="107000"/>
                        </a:lnSpc>
                        <a:spcBef>
                          <a:spcPts val="0"/>
                        </a:spcBef>
                        <a:spcAft>
                          <a:spcPts val="0"/>
                        </a:spcAft>
                      </a:pPr>
                      <a:r>
                        <a:rPr lang="en-IN" sz="1200">
                          <a:effectLst/>
                        </a:rPr>
                        <a:t>ISO 45001</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extLst>
                  <a:ext uri="{0D108BD9-81ED-4DB2-BD59-A6C34878D82A}">
                    <a16:rowId xmlns:a16="http://schemas.microsoft.com/office/drawing/2014/main" val="2206962939"/>
                  </a:ext>
                </a:extLst>
              </a:tr>
              <a:tr h="210845">
                <a:tc>
                  <a:txBody>
                    <a:bodyPr/>
                    <a:lstStyle/>
                    <a:p>
                      <a:pPr marL="0" marR="0">
                        <a:lnSpc>
                          <a:spcPct val="107000"/>
                        </a:lnSpc>
                        <a:spcBef>
                          <a:spcPts val="0"/>
                        </a:spcBef>
                        <a:spcAft>
                          <a:spcPts val="0"/>
                        </a:spcAft>
                      </a:pPr>
                      <a:r>
                        <a:rPr lang="en-IN" sz="1200">
                          <a:effectLst/>
                        </a:rPr>
                        <a:t>British Standard</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tc>
                  <a:txBody>
                    <a:bodyPr/>
                    <a:lstStyle/>
                    <a:p>
                      <a:pPr marL="0" marR="0" indent="139700">
                        <a:lnSpc>
                          <a:spcPct val="107000"/>
                        </a:lnSpc>
                        <a:spcBef>
                          <a:spcPts val="0"/>
                        </a:spcBef>
                        <a:spcAft>
                          <a:spcPts val="0"/>
                        </a:spcAft>
                      </a:pPr>
                      <a:r>
                        <a:rPr lang="en-IN" sz="1200">
                          <a:effectLst/>
                        </a:rPr>
                        <a:t>International Organization of Standardization Standard</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extLst>
                  <a:ext uri="{0D108BD9-81ED-4DB2-BD59-A6C34878D82A}">
                    <a16:rowId xmlns:a16="http://schemas.microsoft.com/office/drawing/2014/main" val="247497260"/>
                  </a:ext>
                </a:extLst>
              </a:tr>
              <a:tr h="210845">
                <a:tc>
                  <a:txBody>
                    <a:bodyPr/>
                    <a:lstStyle/>
                    <a:p>
                      <a:pPr marL="0" marR="0">
                        <a:lnSpc>
                          <a:spcPct val="107000"/>
                        </a:lnSpc>
                        <a:spcBef>
                          <a:spcPts val="0"/>
                        </a:spcBef>
                        <a:spcAft>
                          <a:spcPts val="0"/>
                        </a:spcAft>
                      </a:pPr>
                      <a:r>
                        <a:rPr lang="en-IN" sz="1200">
                          <a:effectLst/>
                        </a:rPr>
                        <a:t>Reactive planning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tc>
                  <a:txBody>
                    <a:bodyPr/>
                    <a:lstStyle/>
                    <a:p>
                      <a:pPr marL="0" marR="0" indent="139700">
                        <a:lnSpc>
                          <a:spcPct val="107000"/>
                        </a:lnSpc>
                        <a:spcBef>
                          <a:spcPts val="0"/>
                        </a:spcBef>
                        <a:spcAft>
                          <a:spcPts val="0"/>
                        </a:spcAft>
                      </a:pPr>
                      <a:r>
                        <a:rPr lang="en-IN" sz="1200">
                          <a:effectLst/>
                        </a:rPr>
                        <a:t>Proactive planning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extLst>
                  <a:ext uri="{0D108BD9-81ED-4DB2-BD59-A6C34878D82A}">
                    <a16:rowId xmlns:a16="http://schemas.microsoft.com/office/drawing/2014/main" val="3401383391"/>
                  </a:ext>
                </a:extLst>
              </a:tr>
              <a:tr h="210845">
                <a:tc>
                  <a:txBody>
                    <a:bodyPr/>
                    <a:lstStyle/>
                    <a:p>
                      <a:pPr marL="0" marR="0">
                        <a:lnSpc>
                          <a:spcPct val="107000"/>
                        </a:lnSpc>
                        <a:spcBef>
                          <a:spcPts val="0"/>
                        </a:spcBef>
                        <a:spcAft>
                          <a:spcPts val="0"/>
                        </a:spcAft>
                      </a:pPr>
                      <a:r>
                        <a:rPr lang="en-IN" sz="1200">
                          <a:effectLst/>
                        </a:rPr>
                        <a:t>Hazard control</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tc>
                  <a:txBody>
                    <a:bodyPr/>
                    <a:lstStyle/>
                    <a:p>
                      <a:pPr marL="0" marR="0" indent="139700">
                        <a:lnSpc>
                          <a:spcPct val="107000"/>
                        </a:lnSpc>
                        <a:spcBef>
                          <a:spcPts val="0"/>
                        </a:spcBef>
                        <a:spcAft>
                          <a:spcPts val="0"/>
                        </a:spcAft>
                      </a:pPr>
                      <a:r>
                        <a:rPr lang="en-IN" sz="1200">
                          <a:effectLst/>
                        </a:rPr>
                        <a:t>Risk evaluation, reduction and prevention</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extLst>
                  <a:ext uri="{0D108BD9-81ED-4DB2-BD59-A6C34878D82A}">
                    <a16:rowId xmlns:a16="http://schemas.microsoft.com/office/drawing/2014/main" val="2449845457"/>
                  </a:ext>
                </a:extLst>
              </a:tr>
              <a:tr h="210845">
                <a:tc>
                  <a:txBody>
                    <a:bodyPr/>
                    <a:lstStyle/>
                    <a:p>
                      <a:pPr marL="0" marR="0">
                        <a:lnSpc>
                          <a:spcPct val="107000"/>
                        </a:lnSpc>
                        <a:spcBef>
                          <a:spcPts val="0"/>
                        </a:spcBef>
                        <a:spcAft>
                          <a:spcPts val="0"/>
                        </a:spcAft>
                      </a:pPr>
                      <a:r>
                        <a:rPr lang="en-IN" sz="1200">
                          <a:effectLst/>
                        </a:rPr>
                        <a:t>Procedures are prepared</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tc>
                  <a:txBody>
                    <a:bodyPr/>
                    <a:lstStyle/>
                    <a:p>
                      <a:pPr marL="0" marR="0" indent="139700">
                        <a:lnSpc>
                          <a:spcPct val="107000"/>
                        </a:lnSpc>
                        <a:spcBef>
                          <a:spcPts val="0"/>
                        </a:spcBef>
                        <a:spcAft>
                          <a:spcPts val="0"/>
                        </a:spcAft>
                      </a:pPr>
                      <a:r>
                        <a:rPr lang="en-IN" sz="1200">
                          <a:effectLst/>
                        </a:rPr>
                        <a:t>Documented results are required</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extLst>
                  <a:ext uri="{0D108BD9-81ED-4DB2-BD59-A6C34878D82A}">
                    <a16:rowId xmlns:a16="http://schemas.microsoft.com/office/drawing/2014/main" val="4060782532"/>
                  </a:ext>
                </a:extLst>
              </a:tr>
              <a:tr h="210845">
                <a:tc>
                  <a:txBody>
                    <a:bodyPr/>
                    <a:lstStyle/>
                    <a:p>
                      <a:pPr marL="0" marR="0">
                        <a:lnSpc>
                          <a:spcPct val="107000"/>
                        </a:lnSpc>
                        <a:spcBef>
                          <a:spcPts val="0"/>
                        </a:spcBef>
                        <a:spcAft>
                          <a:spcPts val="0"/>
                        </a:spcAft>
                      </a:pPr>
                      <a:r>
                        <a:rPr lang="en-IN" sz="1200">
                          <a:effectLst/>
                        </a:rPr>
                        <a:t>Safety management personnel play leadership role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tc>
                  <a:txBody>
                    <a:bodyPr/>
                    <a:lstStyle/>
                    <a:p>
                      <a:pPr marL="0" marR="0" indent="139700">
                        <a:lnSpc>
                          <a:spcPct val="107000"/>
                        </a:lnSpc>
                        <a:spcBef>
                          <a:spcPts val="0"/>
                        </a:spcBef>
                        <a:spcAft>
                          <a:spcPts val="0"/>
                        </a:spcAft>
                      </a:pPr>
                      <a:r>
                        <a:rPr lang="en-IN" sz="1200">
                          <a:effectLst/>
                        </a:rPr>
                        <a:t>Top management plays leadership role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extLst>
                  <a:ext uri="{0D108BD9-81ED-4DB2-BD59-A6C34878D82A}">
                    <a16:rowId xmlns:a16="http://schemas.microsoft.com/office/drawing/2014/main" val="1970758172"/>
                  </a:ext>
                </a:extLst>
              </a:tr>
              <a:tr h="404359">
                <a:tc>
                  <a:txBody>
                    <a:bodyPr/>
                    <a:lstStyle/>
                    <a:p>
                      <a:pPr marL="0" marR="0">
                        <a:lnSpc>
                          <a:spcPct val="107000"/>
                        </a:lnSpc>
                        <a:spcBef>
                          <a:spcPts val="0"/>
                        </a:spcBef>
                        <a:spcAft>
                          <a:spcPts val="0"/>
                        </a:spcAft>
                      </a:pPr>
                      <a:r>
                        <a:rPr lang="en-IN" sz="1200">
                          <a:effectLst/>
                        </a:rPr>
                        <a:t>Company management reviews the process after development</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tc>
                  <a:txBody>
                    <a:bodyPr/>
                    <a:lstStyle/>
                    <a:p>
                      <a:pPr marL="0" marR="0">
                        <a:lnSpc>
                          <a:spcPct val="107000"/>
                        </a:lnSpc>
                        <a:spcBef>
                          <a:spcPts val="0"/>
                        </a:spcBef>
                        <a:spcAft>
                          <a:spcPts val="0"/>
                        </a:spcAft>
                      </a:pPr>
                      <a:r>
                        <a:rPr lang="en-IN" sz="1200">
                          <a:effectLst/>
                        </a:rPr>
                        <a:t>Company leadership takes leading role to ensure it fits within the overall organization’s processes.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extLst>
                  <a:ext uri="{0D108BD9-81ED-4DB2-BD59-A6C34878D82A}">
                    <a16:rowId xmlns:a16="http://schemas.microsoft.com/office/drawing/2014/main" val="3177153643"/>
                  </a:ext>
                </a:extLst>
              </a:tr>
              <a:tr h="984900">
                <a:tc>
                  <a:txBody>
                    <a:bodyPr/>
                    <a:lstStyle/>
                    <a:p>
                      <a:pPr marL="0" marR="0">
                        <a:lnSpc>
                          <a:spcPct val="107000"/>
                        </a:lnSpc>
                        <a:spcBef>
                          <a:spcPts val="0"/>
                        </a:spcBef>
                        <a:spcAft>
                          <a:spcPts val="0"/>
                        </a:spcAft>
                      </a:pPr>
                      <a:r>
                        <a:rPr lang="en-IN" sz="1200">
                          <a:effectLst/>
                        </a:rPr>
                        <a:t>Safety and health is the responsibility of safety management personnel</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tc>
                  <a:txBody>
                    <a:bodyPr/>
                    <a:lstStyle/>
                    <a:p>
                      <a:pPr marL="0" marR="0">
                        <a:lnSpc>
                          <a:spcPct val="107000"/>
                        </a:lnSpc>
                        <a:spcBef>
                          <a:spcPts val="0"/>
                        </a:spcBef>
                        <a:spcAft>
                          <a:spcPts val="0"/>
                        </a:spcAft>
                      </a:pPr>
                      <a:r>
                        <a:rPr lang="en-IN" sz="1200">
                          <a:effectLst/>
                        </a:rPr>
                        <a:t>Safety and health is the responsibility of leadership and the overall management system of the organization. External and internal issues related to the safety management system should be addressed by leadership. Workers and interested parties’ needs should be addressed and incorporated into the plan.</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26001" marR="26001" marT="0" marB="0" anchor="ctr"/>
                </a:tc>
                <a:extLst>
                  <a:ext uri="{0D108BD9-81ED-4DB2-BD59-A6C34878D82A}">
                    <a16:rowId xmlns:a16="http://schemas.microsoft.com/office/drawing/2014/main" val="175011248"/>
                  </a:ext>
                </a:extLst>
              </a:tr>
            </a:tbl>
          </a:graphicData>
        </a:graphic>
      </p:graphicFrame>
    </p:spTree>
    <p:extLst>
      <p:ext uri="{BB962C8B-B14F-4D97-AF65-F5344CB8AC3E}">
        <p14:creationId xmlns:p14="http://schemas.microsoft.com/office/powerpoint/2010/main" val="1663530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C2FF-1D32-42EA-B1B3-A945F59E8598}"/>
              </a:ext>
            </a:extLst>
          </p:cNvPr>
          <p:cNvSpPr>
            <a:spLocks noGrp="1"/>
          </p:cNvSpPr>
          <p:nvPr>
            <p:ph type="title"/>
          </p:nvPr>
        </p:nvSpPr>
        <p:spPr/>
        <p:txBody>
          <a:bodyPr>
            <a:normAutofit fontScale="90000"/>
          </a:bodyPr>
          <a:lstStyle/>
          <a:p>
            <a:r>
              <a:rPr lang="en-IN" dirty="0">
                <a:solidFill>
                  <a:srgbClr val="262626"/>
                </a:solidFill>
              </a:rPr>
              <a:t>Just a few of the differences between the OHSAS &amp; OHSMS</a:t>
            </a:r>
            <a:endParaRPr lang="en-IN" dirty="0"/>
          </a:p>
        </p:txBody>
      </p:sp>
      <p:graphicFrame>
        <p:nvGraphicFramePr>
          <p:cNvPr id="4" name="Content Placeholder 3">
            <a:extLst>
              <a:ext uri="{FF2B5EF4-FFF2-40B4-BE49-F238E27FC236}">
                <a16:creationId xmlns:a16="http://schemas.microsoft.com/office/drawing/2014/main" id="{E36A383D-A04C-48A9-BE5A-48D366BCDFCC}"/>
              </a:ext>
            </a:extLst>
          </p:cNvPr>
          <p:cNvGraphicFramePr>
            <a:graphicFrameLocks noGrp="1"/>
          </p:cNvGraphicFramePr>
          <p:nvPr>
            <p:ph idx="1"/>
          </p:nvPr>
        </p:nvGraphicFramePr>
        <p:xfrm>
          <a:off x="1434574" y="2557463"/>
          <a:ext cx="9322852" cy="3317874"/>
        </p:xfrm>
        <a:graphic>
          <a:graphicData uri="http://schemas.openxmlformats.org/drawingml/2006/table">
            <a:tbl>
              <a:tblPr firstRow="1" firstCol="1" bandRow="1">
                <a:tableStyleId>{5C22544A-7EE6-4342-B048-85BDC9FD1C3A}</a:tableStyleId>
              </a:tblPr>
              <a:tblGrid>
                <a:gridCol w="4661426">
                  <a:extLst>
                    <a:ext uri="{9D8B030D-6E8A-4147-A177-3AD203B41FA5}">
                      <a16:colId xmlns:a16="http://schemas.microsoft.com/office/drawing/2014/main" val="3291786440"/>
                    </a:ext>
                  </a:extLst>
                </a:gridCol>
                <a:gridCol w="4661426">
                  <a:extLst>
                    <a:ext uri="{9D8B030D-6E8A-4147-A177-3AD203B41FA5}">
                      <a16:colId xmlns:a16="http://schemas.microsoft.com/office/drawing/2014/main" val="2243347783"/>
                    </a:ext>
                  </a:extLst>
                </a:gridCol>
              </a:tblGrid>
              <a:tr h="931052">
                <a:tc>
                  <a:txBody>
                    <a:bodyPr/>
                    <a:lstStyle/>
                    <a:p>
                      <a:pPr marL="0" marR="0">
                        <a:lnSpc>
                          <a:spcPct val="107000"/>
                        </a:lnSpc>
                        <a:spcBef>
                          <a:spcPts val="0"/>
                        </a:spcBef>
                        <a:spcAft>
                          <a:spcPts val="0"/>
                        </a:spcAft>
                      </a:pPr>
                      <a:r>
                        <a:rPr lang="en-IN" sz="1100">
                          <a:effectLst/>
                        </a:rPr>
                        <a:t>Employee participation consultation</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2" marR="66592" marT="0" marB="0" anchor="ctr"/>
                </a:tc>
                <a:tc>
                  <a:txBody>
                    <a:bodyPr/>
                    <a:lstStyle/>
                    <a:p>
                      <a:pPr marL="0" marR="0" indent="139700">
                        <a:lnSpc>
                          <a:spcPct val="107000"/>
                        </a:lnSpc>
                        <a:spcBef>
                          <a:spcPts val="0"/>
                        </a:spcBef>
                        <a:spcAft>
                          <a:spcPts val="0"/>
                        </a:spcAft>
                      </a:pPr>
                      <a:r>
                        <a:rPr lang="en-IN" sz="1100">
                          <a:effectLst/>
                        </a:rPr>
                        <a:t>Everyone, including leadership, is responsible for safety. Workers should be provided education to help identify risks and everyone should participate. Internal audits and risk assessments should be shared with all employees and non-managers should participate in internal audits, risk assessments and incident investigation.</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2" marR="66592" marT="0" marB="0" anchor="ctr"/>
                </a:tc>
                <a:extLst>
                  <a:ext uri="{0D108BD9-81ED-4DB2-BD59-A6C34878D82A}">
                    <a16:rowId xmlns:a16="http://schemas.microsoft.com/office/drawing/2014/main" val="992826749"/>
                  </a:ext>
                </a:extLst>
              </a:tr>
              <a:tr h="603642">
                <a:tc>
                  <a:txBody>
                    <a:bodyPr/>
                    <a:lstStyle/>
                    <a:p>
                      <a:pPr marL="0" marR="0">
                        <a:lnSpc>
                          <a:spcPct val="107000"/>
                        </a:lnSpc>
                        <a:spcBef>
                          <a:spcPts val="0"/>
                        </a:spcBef>
                        <a:spcAft>
                          <a:spcPts val="0"/>
                        </a:spcAft>
                      </a:pPr>
                      <a:r>
                        <a:rPr lang="en-IN" sz="1100">
                          <a:effectLst/>
                        </a:rPr>
                        <a:t>Information and communication procedures are prepared</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2" marR="66592" marT="0" marB="0" anchor="ctr"/>
                </a:tc>
                <a:tc>
                  <a:txBody>
                    <a:bodyPr/>
                    <a:lstStyle/>
                    <a:p>
                      <a:pPr marL="0" marR="0">
                        <a:lnSpc>
                          <a:spcPct val="107000"/>
                        </a:lnSpc>
                        <a:spcBef>
                          <a:spcPts val="0"/>
                        </a:spcBef>
                        <a:spcAft>
                          <a:spcPts val="0"/>
                        </a:spcAft>
                      </a:pPr>
                      <a:r>
                        <a:rPr lang="en-IN" sz="1100">
                          <a:effectLst/>
                        </a:rPr>
                        <a:t>Information and communication documentation is required including who, what, when, the objective of the communication and was it effective?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2" marR="66592" marT="0" marB="0" anchor="ctr"/>
                </a:tc>
                <a:extLst>
                  <a:ext uri="{0D108BD9-81ED-4DB2-BD59-A6C34878D82A}">
                    <a16:rowId xmlns:a16="http://schemas.microsoft.com/office/drawing/2014/main" val="1054393467"/>
                  </a:ext>
                </a:extLst>
              </a:tr>
              <a:tr h="177578">
                <a:tc rowSpan="5">
                  <a:txBody>
                    <a:bodyPr/>
                    <a:lstStyle/>
                    <a:p>
                      <a:pPr marL="0" marR="0" indent="139700">
                        <a:lnSpc>
                          <a:spcPct val="107000"/>
                        </a:lnSpc>
                        <a:spcBef>
                          <a:spcPts val="0"/>
                        </a:spcBef>
                        <a:spcAft>
                          <a:spcPts val="0"/>
                        </a:spcAft>
                      </a:pPr>
                      <a:r>
                        <a:rPr lang="en-IN" sz="1100">
                          <a:effectLst/>
                        </a:rPr>
                        <a: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2" marR="66592" marT="0" marB="0" anchor="ctr"/>
                </a:tc>
                <a:tc>
                  <a:txBody>
                    <a:bodyPr/>
                    <a:lstStyle/>
                    <a:p>
                      <a:pPr marL="0" marR="0">
                        <a:lnSpc>
                          <a:spcPct val="107000"/>
                        </a:lnSpc>
                        <a:spcBef>
                          <a:spcPts val="0"/>
                        </a:spcBef>
                        <a:spcAft>
                          <a:spcPts val="0"/>
                        </a:spcAft>
                      </a:pPr>
                      <a:r>
                        <a:rPr lang="en-IN" sz="1100">
                          <a:effectLst/>
                        </a:rPr>
                        <a:t>Additional Elements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2" marR="66592" marT="0" marB="0" anchor="ctr"/>
                </a:tc>
                <a:extLst>
                  <a:ext uri="{0D108BD9-81ED-4DB2-BD59-A6C34878D82A}">
                    <a16:rowId xmlns:a16="http://schemas.microsoft.com/office/drawing/2014/main" val="2322743229"/>
                  </a:ext>
                </a:extLst>
              </a:tr>
              <a:tr h="355156">
                <a:tc vMerge="1">
                  <a:txBody>
                    <a:bodyPr/>
                    <a:lstStyle/>
                    <a:p>
                      <a:endParaRPr lang="en-IN"/>
                    </a:p>
                  </a:txBody>
                  <a:tcPr/>
                </a:tc>
                <a:tc>
                  <a:txBody>
                    <a:bodyPr/>
                    <a:lstStyle/>
                    <a:p>
                      <a:pPr marL="0" marR="0" indent="139700">
                        <a:lnSpc>
                          <a:spcPct val="107000"/>
                        </a:lnSpc>
                        <a:spcBef>
                          <a:spcPts val="0"/>
                        </a:spcBef>
                        <a:spcAft>
                          <a:spcPts val="0"/>
                        </a:spcAft>
                      </a:pPr>
                      <a:r>
                        <a:rPr lang="en-IN" sz="1100">
                          <a:effectLst/>
                        </a:rPr>
                        <a:t>• Outsourced processes, procurement and contractors are addressed.</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2" marR="66592" marT="0" marB="0" anchor="ctr"/>
                </a:tc>
                <a:extLst>
                  <a:ext uri="{0D108BD9-81ED-4DB2-BD59-A6C34878D82A}">
                    <a16:rowId xmlns:a16="http://schemas.microsoft.com/office/drawing/2014/main" val="1092396576"/>
                  </a:ext>
                </a:extLst>
              </a:tr>
              <a:tr h="177578">
                <a:tc vMerge="1">
                  <a:txBody>
                    <a:bodyPr/>
                    <a:lstStyle/>
                    <a:p>
                      <a:endParaRPr lang="en-IN"/>
                    </a:p>
                  </a:txBody>
                  <a:tcPr/>
                </a:tc>
                <a:tc>
                  <a:txBody>
                    <a:bodyPr/>
                    <a:lstStyle/>
                    <a:p>
                      <a:pPr marL="0" marR="0" indent="139700">
                        <a:lnSpc>
                          <a:spcPct val="107000"/>
                        </a:lnSpc>
                        <a:spcBef>
                          <a:spcPts val="0"/>
                        </a:spcBef>
                        <a:spcAft>
                          <a:spcPts val="0"/>
                        </a:spcAft>
                      </a:pPr>
                      <a:r>
                        <a:rPr lang="en-IN" sz="1100">
                          <a:effectLst/>
                        </a:rPr>
                        <a:t>• Hierarchy of controls are to be used.</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2" marR="66592" marT="0" marB="0" anchor="ctr"/>
                </a:tc>
                <a:extLst>
                  <a:ext uri="{0D108BD9-81ED-4DB2-BD59-A6C34878D82A}">
                    <a16:rowId xmlns:a16="http://schemas.microsoft.com/office/drawing/2014/main" val="3188294046"/>
                  </a:ext>
                </a:extLst>
              </a:tr>
              <a:tr h="355156">
                <a:tc vMerge="1">
                  <a:txBody>
                    <a:bodyPr/>
                    <a:lstStyle/>
                    <a:p>
                      <a:endParaRPr lang="en-IN"/>
                    </a:p>
                  </a:txBody>
                  <a:tcPr/>
                </a:tc>
                <a:tc>
                  <a:txBody>
                    <a:bodyPr/>
                    <a:lstStyle/>
                    <a:p>
                      <a:pPr marL="0" marR="0" indent="139700">
                        <a:lnSpc>
                          <a:spcPct val="107000"/>
                        </a:lnSpc>
                        <a:spcBef>
                          <a:spcPts val="0"/>
                        </a:spcBef>
                        <a:spcAft>
                          <a:spcPts val="0"/>
                        </a:spcAft>
                      </a:pPr>
                      <a:r>
                        <a:rPr lang="en-IN" sz="1100">
                          <a:effectLst/>
                        </a:rPr>
                        <a:t>• Procurement of goods are to be considered.</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2" marR="66592" marT="0" marB="0" anchor="ctr"/>
                </a:tc>
                <a:extLst>
                  <a:ext uri="{0D108BD9-81ED-4DB2-BD59-A6C34878D82A}">
                    <a16:rowId xmlns:a16="http://schemas.microsoft.com/office/drawing/2014/main" val="2464953388"/>
                  </a:ext>
                </a:extLst>
              </a:tr>
              <a:tr h="717712">
                <a:tc vMerge="1">
                  <a:txBody>
                    <a:bodyPr/>
                    <a:lstStyle/>
                    <a:p>
                      <a:endParaRPr lang="en-IN"/>
                    </a:p>
                  </a:txBody>
                  <a:tcPr/>
                </a:tc>
                <a:tc>
                  <a:txBody>
                    <a:bodyPr/>
                    <a:lstStyle/>
                    <a:p>
                      <a:pPr marL="0" marR="0" indent="139700">
                        <a:lnSpc>
                          <a:spcPct val="107000"/>
                        </a:lnSpc>
                        <a:spcBef>
                          <a:spcPts val="0"/>
                        </a:spcBef>
                        <a:spcAft>
                          <a:spcPts val="0"/>
                        </a:spcAft>
                      </a:pPr>
                      <a:r>
                        <a:rPr lang="en-IN" sz="1100" dirty="0">
                          <a:effectLst/>
                        </a:rPr>
                        <a:t>• Contractor controls and communication requirements for their workers, your workers and any other affected parties are required.</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6592" marR="66592" marT="0" marB="0" anchor="ctr"/>
                </a:tc>
                <a:extLst>
                  <a:ext uri="{0D108BD9-81ED-4DB2-BD59-A6C34878D82A}">
                    <a16:rowId xmlns:a16="http://schemas.microsoft.com/office/drawing/2014/main" val="1965600125"/>
                  </a:ext>
                </a:extLst>
              </a:tr>
            </a:tbl>
          </a:graphicData>
        </a:graphic>
      </p:graphicFrame>
    </p:spTree>
    <p:extLst>
      <p:ext uri="{BB962C8B-B14F-4D97-AF65-F5344CB8AC3E}">
        <p14:creationId xmlns:p14="http://schemas.microsoft.com/office/powerpoint/2010/main" val="3722551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DB180-FDFA-4225-BE3F-3FF8D22A9DF9}"/>
              </a:ext>
            </a:extLst>
          </p:cNvPr>
          <p:cNvSpPr>
            <a:spLocks noGrp="1"/>
          </p:cNvSpPr>
          <p:nvPr>
            <p:ph idx="4294967295"/>
          </p:nvPr>
        </p:nvSpPr>
        <p:spPr>
          <a:xfrm>
            <a:off x="4138367" y="2463196"/>
            <a:ext cx="5033914" cy="1609183"/>
          </a:xfrm>
        </p:spPr>
        <p:txBody>
          <a:bodyPr>
            <a:normAutofit/>
          </a:bodyPr>
          <a:lstStyle/>
          <a:p>
            <a:pPr marL="0" indent="0">
              <a:buNone/>
            </a:pPr>
            <a:r>
              <a:rPr lang="en-US" sz="6000" dirty="0">
                <a:solidFill>
                  <a:srgbClr val="FF0000"/>
                </a:solidFill>
              </a:rPr>
              <a:t>The End</a:t>
            </a:r>
            <a:endParaRPr lang="en-IN" sz="6000" dirty="0">
              <a:solidFill>
                <a:srgbClr val="FF0000"/>
              </a:solidFill>
            </a:endParaRPr>
          </a:p>
        </p:txBody>
      </p:sp>
    </p:spTree>
    <p:extLst>
      <p:ext uri="{BB962C8B-B14F-4D97-AF65-F5344CB8AC3E}">
        <p14:creationId xmlns:p14="http://schemas.microsoft.com/office/powerpoint/2010/main" val="37025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774FA-C79F-47D7-8D8C-69250B27F783}"/>
              </a:ext>
            </a:extLst>
          </p:cNvPr>
          <p:cNvSpPr>
            <a:spLocks noGrp="1"/>
          </p:cNvSpPr>
          <p:nvPr>
            <p:ph type="title"/>
          </p:nvPr>
        </p:nvSpPr>
        <p:spPr/>
        <p:txBody>
          <a:bodyPr>
            <a:normAutofit/>
          </a:bodyPr>
          <a:lstStyle/>
          <a:p>
            <a:r>
              <a:rPr lang="en-IN" dirty="0"/>
              <a:t>Key changes in ISO 45001</a:t>
            </a:r>
          </a:p>
        </p:txBody>
      </p:sp>
      <p:sp>
        <p:nvSpPr>
          <p:cNvPr id="3" name="Content Placeholder 2">
            <a:extLst>
              <a:ext uri="{FF2B5EF4-FFF2-40B4-BE49-F238E27FC236}">
                <a16:creationId xmlns:a16="http://schemas.microsoft.com/office/drawing/2014/main" id="{7E9589D4-CA99-4F50-81E0-2FC091BBBF93}"/>
              </a:ext>
            </a:extLst>
          </p:cNvPr>
          <p:cNvSpPr>
            <a:spLocks noGrp="1"/>
          </p:cNvSpPr>
          <p:nvPr>
            <p:ph idx="1"/>
          </p:nvPr>
        </p:nvSpPr>
        <p:spPr/>
        <p:txBody>
          <a:bodyPr/>
          <a:lstStyle/>
          <a:p>
            <a:r>
              <a:rPr lang="en-IN" dirty="0"/>
              <a:t>Business Context: Chapter 4.1, external and internal issues, introduces new clauses for systematic determination and monitoring of the business context.</a:t>
            </a:r>
          </a:p>
          <a:p>
            <a:r>
              <a:rPr lang="en-IN" dirty="0"/>
              <a:t>Workers and other interested parties: Chapter 4.2 introduces enhanced focus on needs and expectations for workers and other interested parties and worker involvement. This to systematically identify and understand factors that need to be managed through the management system.</a:t>
            </a:r>
          </a:p>
          <a:p>
            <a:endParaRPr lang="en-IN" dirty="0"/>
          </a:p>
        </p:txBody>
      </p:sp>
    </p:spTree>
    <p:extLst>
      <p:ext uri="{BB962C8B-B14F-4D97-AF65-F5344CB8AC3E}">
        <p14:creationId xmlns:p14="http://schemas.microsoft.com/office/powerpoint/2010/main" val="273861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A921-560C-474B-8D03-0F7AD474FBCD}"/>
              </a:ext>
            </a:extLst>
          </p:cNvPr>
          <p:cNvSpPr>
            <a:spLocks noGrp="1"/>
          </p:cNvSpPr>
          <p:nvPr>
            <p:ph type="title"/>
          </p:nvPr>
        </p:nvSpPr>
        <p:spPr/>
        <p:txBody>
          <a:bodyPr/>
          <a:lstStyle/>
          <a:p>
            <a:r>
              <a:rPr lang="en-IN" dirty="0"/>
              <a:t>Key changes in ISO 45001 (Cont..)</a:t>
            </a:r>
          </a:p>
        </p:txBody>
      </p:sp>
      <p:sp>
        <p:nvSpPr>
          <p:cNvPr id="3" name="Content Placeholder 2">
            <a:extLst>
              <a:ext uri="{FF2B5EF4-FFF2-40B4-BE49-F238E27FC236}">
                <a16:creationId xmlns:a16="http://schemas.microsoft.com/office/drawing/2014/main" id="{E2DF5936-AE15-4A1C-BDBC-AAC7248CD806}"/>
              </a:ext>
            </a:extLst>
          </p:cNvPr>
          <p:cNvSpPr>
            <a:spLocks noGrp="1"/>
          </p:cNvSpPr>
          <p:nvPr>
            <p:ph idx="1"/>
          </p:nvPr>
        </p:nvSpPr>
        <p:spPr/>
        <p:txBody>
          <a:bodyPr/>
          <a:lstStyle/>
          <a:p>
            <a:r>
              <a:rPr lang="en-IN" dirty="0"/>
              <a:t>Risk and opportunity management: Described in chapters 6.1.1, 6.1.2.3, 6.1.4, companies are to determine, consider and, where necessary, take action to address any risks or opportunities that may impact (either positively or negatively) the ability of the management system to deliver its intended results, including enhanced health and safety at the workplace.</a:t>
            </a:r>
          </a:p>
          <a:p>
            <a:r>
              <a:rPr lang="en-IN" dirty="0"/>
              <a:t>Leadership and management commitment: Stated in chapter 5.1, ISO 45001 has stronger emphasis on top management to actively engage and take accountability for the effectiveness of the management system.</a:t>
            </a:r>
          </a:p>
        </p:txBody>
      </p:sp>
    </p:spTree>
    <p:extLst>
      <p:ext uri="{BB962C8B-B14F-4D97-AF65-F5344CB8AC3E}">
        <p14:creationId xmlns:p14="http://schemas.microsoft.com/office/powerpoint/2010/main" val="153763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85A7-902D-47E4-ABFC-3309248B7DEC}"/>
              </a:ext>
            </a:extLst>
          </p:cNvPr>
          <p:cNvSpPr>
            <a:spLocks noGrp="1"/>
          </p:cNvSpPr>
          <p:nvPr>
            <p:ph type="title"/>
          </p:nvPr>
        </p:nvSpPr>
        <p:spPr/>
        <p:txBody>
          <a:bodyPr/>
          <a:lstStyle/>
          <a:p>
            <a:r>
              <a:rPr lang="en-IN" dirty="0"/>
              <a:t>Key changes in ISO 45001 (Cont..)</a:t>
            </a:r>
          </a:p>
        </p:txBody>
      </p:sp>
      <p:sp>
        <p:nvSpPr>
          <p:cNvPr id="3" name="Content Placeholder 2">
            <a:extLst>
              <a:ext uri="{FF2B5EF4-FFF2-40B4-BE49-F238E27FC236}">
                <a16:creationId xmlns:a16="http://schemas.microsoft.com/office/drawing/2014/main" id="{D5AD574A-DDB6-4517-91FD-818AEFBA9C48}"/>
              </a:ext>
            </a:extLst>
          </p:cNvPr>
          <p:cNvSpPr>
            <a:spLocks noGrp="1"/>
          </p:cNvSpPr>
          <p:nvPr>
            <p:ph idx="1"/>
          </p:nvPr>
        </p:nvSpPr>
        <p:spPr/>
        <p:txBody>
          <a:bodyPr>
            <a:normAutofit lnSpcReduction="10000"/>
          </a:bodyPr>
          <a:lstStyle/>
          <a:p>
            <a:r>
              <a:rPr lang="en-IN" dirty="0"/>
              <a:t>Objectives and Performance: Strengthened focus on objectives as drivers for improvements (chapters 6.2.1,6.2.2) and performance evaluation (chapter 9.1.1).</a:t>
            </a:r>
          </a:p>
          <a:p>
            <a:r>
              <a:rPr lang="en-IN" dirty="0"/>
              <a:t>Extended requirements related to:</a:t>
            </a:r>
          </a:p>
          <a:p>
            <a:pPr lvl="1"/>
            <a:r>
              <a:rPr lang="en-IN" dirty="0"/>
              <a:t>Participation, consultation and participation of workers (5.4)</a:t>
            </a:r>
          </a:p>
          <a:p>
            <a:pPr lvl="1"/>
            <a:r>
              <a:rPr lang="en-IN" dirty="0"/>
              <a:t>Communication (7.4): More prescriptive in respect of the “mechanics” of communication, including determination of what, when and how to communicate.</a:t>
            </a:r>
          </a:p>
          <a:p>
            <a:pPr lvl="1"/>
            <a:r>
              <a:rPr lang="en-IN" dirty="0"/>
              <a:t>Procurement, including outsourced processes, and contractors (8.1.4)</a:t>
            </a:r>
          </a:p>
        </p:txBody>
      </p:sp>
    </p:spTree>
    <p:extLst>
      <p:ext uri="{BB962C8B-B14F-4D97-AF65-F5344CB8AC3E}">
        <p14:creationId xmlns:p14="http://schemas.microsoft.com/office/powerpoint/2010/main" val="105850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85A7-902D-47E4-ABFC-3309248B7DEC}"/>
              </a:ext>
            </a:extLst>
          </p:cNvPr>
          <p:cNvSpPr>
            <a:spLocks noGrp="1"/>
          </p:cNvSpPr>
          <p:nvPr>
            <p:ph type="title"/>
          </p:nvPr>
        </p:nvSpPr>
        <p:spPr/>
        <p:txBody>
          <a:bodyPr/>
          <a:lstStyle/>
          <a:p>
            <a:r>
              <a:rPr lang="en-IN" b="1" dirty="0"/>
              <a:t>7 Key changes in ISO 45001</a:t>
            </a:r>
          </a:p>
        </p:txBody>
      </p:sp>
      <p:sp>
        <p:nvSpPr>
          <p:cNvPr id="3" name="Content Placeholder 2">
            <a:extLst>
              <a:ext uri="{FF2B5EF4-FFF2-40B4-BE49-F238E27FC236}">
                <a16:creationId xmlns:a16="http://schemas.microsoft.com/office/drawing/2014/main" id="{D5AD574A-DDB6-4517-91FD-818AEFBA9C48}"/>
              </a:ext>
            </a:extLst>
          </p:cNvPr>
          <p:cNvSpPr>
            <a:spLocks noGrp="1"/>
          </p:cNvSpPr>
          <p:nvPr>
            <p:ph idx="1"/>
          </p:nvPr>
        </p:nvSpPr>
        <p:spPr/>
        <p:txBody>
          <a:bodyPr>
            <a:normAutofit fontScale="70000" lnSpcReduction="20000"/>
          </a:bodyPr>
          <a:lstStyle/>
          <a:p>
            <a:r>
              <a:rPr lang="en-IN" b="1" dirty="0"/>
              <a:t>#1: New Annex SL Structure is implemented</a:t>
            </a:r>
            <a:endParaRPr lang="en-IN" dirty="0"/>
          </a:p>
          <a:p>
            <a:pPr marL="0" indent="0">
              <a:buNone/>
            </a:pPr>
            <a:r>
              <a:rPr lang="en-IN" dirty="0"/>
              <a:t>ISO 45001 follows the same structure like other ISO standards. The Annex SL Structure is</a:t>
            </a:r>
          </a:p>
          <a:p>
            <a:r>
              <a:rPr lang="en-IN" b="1" dirty="0"/>
              <a:t>#2: Organisational Context</a:t>
            </a:r>
            <a:endParaRPr lang="en-IN" dirty="0"/>
          </a:p>
          <a:p>
            <a:pPr marL="0" indent="0">
              <a:buNone/>
            </a:pPr>
            <a:r>
              <a:rPr lang="en-IN" dirty="0"/>
              <a:t>The new standard has introduced two clauses related to the context of the organisation. The new clauses require the organisation to determine issues and requirements that may impact on the planning of the OH&amp;S Management system and can serve as input for the development of the management system. The context of the organisation refers to the business environment it is operating. Identifying both external and internal issues helps the business to understand the environment and its impact on the management system. External issues can be related to technological, economic, market, competition, culture, legal and other social factors. Internal issues can be related to culture, knowledge, values and performance. Understanding the issues (both external and internal) will facilitate the organisation to achieve its intended results for the OH&amp;S Management system.</a:t>
            </a:r>
          </a:p>
          <a:p>
            <a:endParaRPr lang="en-IN" dirty="0"/>
          </a:p>
        </p:txBody>
      </p:sp>
    </p:spTree>
    <p:extLst>
      <p:ext uri="{BB962C8B-B14F-4D97-AF65-F5344CB8AC3E}">
        <p14:creationId xmlns:p14="http://schemas.microsoft.com/office/powerpoint/2010/main" val="241422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853A-4850-4BC3-8057-C10188833666}"/>
              </a:ext>
            </a:extLst>
          </p:cNvPr>
          <p:cNvSpPr>
            <a:spLocks noGrp="1"/>
          </p:cNvSpPr>
          <p:nvPr>
            <p:ph type="title"/>
          </p:nvPr>
        </p:nvSpPr>
        <p:spPr/>
        <p:txBody>
          <a:bodyPr>
            <a:normAutofit fontScale="90000"/>
          </a:bodyPr>
          <a:lstStyle/>
          <a:p>
            <a:r>
              <a:rPr lang="en-IN" b="1" dirty="0"/>
              <a:t>#3 Understanding needs of interested parties</a:t>
            </a:r>
            <a:endParaRPr lang="en-IN" dirty="0"/>
          </a:p>
        </p:txBody>
      </p:sp>
      <p:sp>
        <p:nvSpPr>
          <p:cNvPr id="3" name="Content Placeholder 2">
            <a:extLst>
              <a:ext uri="{FF2B5EF4-FFF2-40B4-BE49-F238E27FC236}">
                <a16:creationId xmlns:a16="http://schemas.microsoft.com/office/drawing/2014/main" id="{0CDAB077-08CC-47FE-B38E-D272D1880FCB}"/>
              </a:ext>
            </a:extLst>
          </p:cNvPr>
          <p:cNvSpPr>
            <a:spLocks noGrp="1"/>
          </p:cNvSpPr>
          <p:nvPr>
            <p:ph idx="1"/>
          </p:nvPr>
        </p:nvSpPr>
        <p:spPr/>
        <p:txBody>
          <a:bodyPr>
            <a:normAutofit fontScale="92500"/>
          </a:bodyPr>
          <a:lstStyle/>
          <a:p>
            <a:r>
              <a:rPr lang="en-IN" dirty="0"/>
              <a:t>This new clause requires the organisation to understand the needs and expectation of stakeholders appropriate to the business. This requirement includes not only the direct customers but also the end-users, suppliers, distributors, retailers and others involved in the supply chain, regulators and any other relevant interested party.</a:t>
            </a:r>
          </a:p>
          <a:p>
            <a:r>
              <a:rPr lang="en-IN" dirty="0"/>
              <a:t>The purpose is also to predict current and future needs because it could lead to the compliance against requirements and improve overall performance of OH&amp;S Management system. The organisation is required to monitor and review the information about these interested parties and their relevant requirements.</a:t>
            </a:r>
          </a:p>
        </p:txBody>
      </p:sp>
    </p:spTree>
    <p:extLst>
      <p:ext uri="{BB962C8B-B14F-4D97-AF65-F5344CB8AC3E}">
        <p14:creationId xmlns:p14="http://schemas.microsoft.com/office/powerpoint/2010/main" val="348685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853A-4850-4BC3-8057-C10188833666}"/>
              </a:ext>
            </a:extLst>
          </p:cNvPr>
          <p:cNvSpPr>
            <a:spLocks noGrp="1"/>
          </p:cNvSpPr>
          <p:nvPr>
            <p:ph type="title"/>
          </p:nvPr>
        </p:nvSpPr>
        <p:spPr/>
        <p:txBody>
          <a:bodyPr>
            <a:normAutofit/>
          </a:bodyPr>
          <a:lstStyle/>
          <a:p>
            <a:r>
              <a:rPr lang="en-IN" b="1" dirty="0"/>
              <a:t>#4 Leadership</a:t>
            </a:r>
            <a:endParaRPr lang="en-IN" dirty="0"/>
          </a:p>
        </p:txBody>
      </p:sp>
      <p:sp>
        <p:nvSpPr>
          <p:cNvPr id="3" name="Content Placeholder 2">
            <a:extLst>
              <a:ext uri="{FF2B5EF4-FFF2-40B4-BE49-F238E27FC236}">
                <a16:creationId xmlns:a16="http://schemas.microsoft.com/office/drawing/2014/main" id="{0CDAB077-08CC-47FE-B38E-D272D1880FCB}"/>
              </a:ext>
            </a:extLst>
          </p:cNvPr>
          <p:cNvSpPr>
            <a:spLocks noGrp="1"/>
          </p:cNvSpPr>
          <p:nvPr>
            <p:ph idx="1"/>
          </p:nvPr>
        </p:nvSpPr>
        <p:spPr/>
        <p:txBody>
          <a:bodyPr>
            <a:normAutofit fontScale="55000" lnSpcReduction="20000"/>
          </a:bodyPr>
          <a:lstStyle/>
          <a:p>
            <a:r>
              <a:rPr lang="en-IN" dirty="0"/>
              <a:t>This clause requires more commitment and involvement from the top management in identifying work-related health &amp; safety risks and integrating OH&amp;S requirements into its business processes.</a:t>
            </a:r>
          </a:p>
          <a:p>
            <a:r>
              <a:rPr lang="en-IN" dirty="0"/>
              <a:t>Top-level engagement and empowerment of senior management have been raised up by the new standard, which means that the responsibility will not lie on one person (previously given to OH&amp;S representative’). The OH&amp;S policy must include a commitment to improving all relevant aspects of the OH&amp;S management system, not just its effectiveness, and it must provide a framework (that is, a process) for “setting” the objectives. </a:t>
            </a:r>
          </a:p>
          <a:p>
            <a:r>
              <a:rPr lang="en-IN" dirty="0"/>
              <a:t>Significant changes related to this clause are</a:t>
            </a:r>
          </a:p>
          <a:p>
            <a:r>
              <a:rPr lang="en-IN" dirty="0"/>
              <a:t>Top management to establish, implement and maintain OH&amp;S policy</a:t>
            </a:r>
          </a:p>
          <a:p>
            <a:r>
              <a:rPr lang="en-IN" dirty="0"/>
              <a:t>Appropriate to the purpose and context of the organisation</a:t>
            </a:r>
          </a:p>
          <a:p>
            <a:r>
              <a:rPr lang="en-IN" dirty="0"/>
              <a:t>Available to relevant interested parties, as appropriate</a:t>
            </a:r>
          </a:p>
          <a:p>
            <a:r>
              <a:rPr lang="en-IN" dirty="0"/>
              <a:t>Commitment to improving the OH&amp;S management system</a:t>
            </a:r>
          </a:p>
          <a:p>
            <a:r>
              <a:rPr lang="en-IN" dirty="0"/>
              <a:t>Communicated, understood and applied within the organisation</a:t>
            </a:r>
          </a:p>
          <a:p>
            <a:r>
              <a:rPr lang="en-IN" dirty="0"/>
              <a:t>Maintained as documented information</a:t>
            </a:r>
          </a:p>
        </p:txBody>
      </p:sp>
    </p:spTree>
    <p:extLst>
      <p:ext uri="{BB962C8B-B14F-4D97-AF65-F5344CB8AC3E}">
        <p14:creationId xmlns:p14="http://schemas.microsoft.com/office/powerpoint/2010/main" val="264294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853A-4850-4BC3-8057-C10188833666}"/>
              </a:ext>
            </a:extLst>
          </p:cNvPr>
          <p:cNvSpPr>
            <a:spLocks noGrp="1"/>
          </p:cNvSpPr>
          <p:nvPr>
            <p:ph type="title"/>
          </p:nvPr>
        </p:nvSpPr>
        <p:spPr/>
        <p:txBody>
          <a:bodyPr>
            <a:normAutofit fontScale="90000"/>
          </a:bodyPr>
          <a:lstStyle/>
          <a:p>
            <a:r>
              <a:rPr lang="en-IN" b="1" dirty="0"/>
              <a:t>#5 Hazards Identification – Risk Management</a:t>
            </a:r>
            <a:endParaRPr lang="en-IN" dirty="0"/>
          </a:p>
        </p:txBody>
      </p:sp>
      <p:sp>
        <p:nvSpPr>
          <p:cNvPr id="3" name="Content Placeholder 2">
            <a:extLst>
              <a:ext uri="{FF2B5EF4-FFF2-40B4-BE49-F238E27FC236}">
                <a16:creationId xmlns:a16="http://schemas.microsoft.com/office/drawing/2014/main" id="{0CDAB077-08CC-47FE-B38E-D272D1880FCB}"/>
              </a:ext>
            </a:extLst>
          </p:cNvPr>
          <p:cNvSpPr>
            <a:spLocks noGrp="1"/>
          </p:cNvSpPr>
          <p:nvPr>
            <p:ph idx="1"/>
          </p:nvPr>
        </p:nvSpPr>
        <p:spPr/>
        <p:txBody>
          <a:bodyPr>
            <a:normAutofit/>
          </a:bodyPr>
          <a:lstStyle/>
          <a:p>
            <a:r>
              <a:rPr lang="en-IN" dirty="0"/>
              <a:t>The standard strongly emphasis is on the planning of actions to address OH&amp;S related risks within the organisation. Risk management process should consider OH&amp;S risks related to its hazards and OH&amp;S opportunities, applicable legal and other requirements and risks and opportunities related to the operation of the OH&amp;S management system</a:t>
            </a:r>
          </a:p>
        </p:txBody>
      </p:sp>
    </p:spTree>
    <p:extLst>
      <p:ext uri="{BB962C8B-B14F-4D97-AF65-F5344CB8AC3E}">
        <p14:creationId xmlns:p14="http://schemas.microsoft.com/office/powerpoint/2010/main" val="22999096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3</TotalTime>
  <Words>1896</Words>
  <Application>Microsoft Office PowerPoint</Application>
  <PresentationFormat>Widescreen</PresentationFormat>
  <Paragraphs>90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Garamond</vt:lpstr>
      <vt:lpstr>Organic</vt:lpstr>
      <vt:lpstr>Training Document ISO 45001-2018 Auditing</vt:lpstr>
      <vt:lpstr>Introduction</vt:lpstr>
      <vt:lpstr>Key changes in ISO 45001</vt:lpstr>
      <vt:lpstr>Key changes in ISO 45001 (Cont..)</vt:lpstr>
      <vt:lpstr>Key changes in ISO 45001 (Cont..)</vt:lpstr>
      <vt:lpstr>7 Key changes in ISO 45001</vt:lpstr>
      <vt:lpstr>#3 Understanding needs of interested parties</vt:lpstr>
      <vt:lpstr>#4 Leadership</vt:lpstr>
      <vt:lpstr>#5 Hazards Identification – Risk Management</vt:lpstr>
      <vt:lpstr>#6 Documented information</vt:lpstr>
      <vt:lpstr>#7 Outsourcing, Procurement &amp; Contractors Management</vt:lpstr>
      <vt:lpstr>#7 Outsourcing, Procurement &amp; Contractors Management</vt:lpstr>
      <vt:lpstr>#7 Continual Improvement (Cont.)</vt:lpstr>
      <vt:lpstr>FAQ for ISO 45001</vt:lpstr>
      <vt:lpstr>FAQ</vt:lpstr>
      <vt:lpstr>FAQ</vt:lpstr>
      <vt:lpstr>If a company were to meet all the requirements of ISO 45001, would they also meet the requirements of OHSAS 18001:2007? </vt:lpstr>
      <vt:lpstr>What are the benefits of ISO 45001 over OHSAS 18001?</vt:lpstr>
      <vt:lpstr>How to address risks that for Local Authorities require within our emergency plan, such as Earthquakes and Tornado's?</vt:lpstr>
      <vt:lpstr>Just a few of the differences between the OHSAS &amp; OHSMS</vt:lpstr>
      <vt:lpstr>Just a few of the differences between the OHSAS &amp; OHSMS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Document ISO 45001-2018 Auditing</dc:title>
  <dc:creator>Pragyesh Singh</dc:creator>
  <cp:lastModifiedBy>Pragyesh Singh</cp:lastModifiedBy>
  <cp:revision>1</cp:revision>
  <dcterms:created xsi:type="dcterms:W3CDTF">2020-02-09T14:53:14Z</dcterms:created>
  <dcterms:modified xsi:type="dcterms:W3CDTF">2020-02-09T14:56:40Z</dcterms:modified>
</cp:coreProperties>
</file>